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57" r:id="rId3"/>
    <p:sldId id="260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nature, night sky&#10;&#10;Description automatically generated">
            <a:extLst>
              <a:ext uri="{FF2B5EF4-FFF2-40B4-BE49-F238E27FC236}">
                <a16:creationId xmlns:a16="http://schemas.microsoft.com/office/drawing/2014/main" id="{81243F6C-F006-4FAD-A6C8-35E896FF81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F111-9925-4B83-8E2E-68F4A1484F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4835" y="213065"/>
            <a:ext cx="5251142" cy="3429000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Classifying</a:t>
            </a:r>
            <a:br>
              <a:rPr lang="en-US" dirty="0"/>
            </a:br>
            <a:r>
              <a:rPr lang="en-US" dirty="0"/>
              <a:t>Kepler</a:t>
            </a:r>
            <a:br>
              <a:rPr lang="en-US" dirty="0"/>
            </a:br>
            <a:r>
              <a:rPr lang="en-US" dirty="0"/>
              <a:t>Telescope</a:t>
            </a:r>
            <a:br>
              <a:rPr lang="en-US" dirty="0"/>
            </a:br>
            <a:r>
              <a:rPr lang="en-US" dirty="0"/>
              <a:t>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A612F7-6AC9-47EB-A3D0-CB99E36B46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179" y="5842741"/>
            <a:ext cx="9448800" cy="685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Matthew E. Parker</a:t>
            </a:r>
          </a:p>
          <a:p>
            <a:r>
              <a:rPr lang="en-US" dirty="0"/>
              <a:t>August 23, 2019</a:t>
            </a:r>
          </a:p>
        </p:txBody>
      </p:sp>
    </p:spTree>
    <p:extLst>
      <p:ext uri="{BB962C8B-B14F-4D97-AF65-F5344CB8AC3E}">
        <p14:creationId xmlns:p14="http://schemas.microsoft.com/office/powerpoint/2010/main" val="23224017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26734-68E6-4F0D-84F0-2165B8756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6839" y="-247682"/>
            <a:ext cx="2947388" cy="1543822"/>
          </a:xfrm>
        </p:spPr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1698937-F4AD-41EB-8FBC-01055643E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049" y="1038688"/>
            <a:ext cx="8975324" cy="36132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Cumulative Observational Data from NASA’s </a:t>
            </a:r>
            <a:br>
              <a:rPr lang="en-US" sz="2800" dirty="0"/>
            </a:br>
            <a:r>
              <a:rPr lang="en-US" sz="2800" dirty="0"/>
              <a:t>Kepler Space Telescope Mission (2009-2018)</a:t>
            </a:r>
          </a:p>
          <a:p>
            <a:pPr marL="0" indent="0">
              <a:buNone/>
            </a:pPr>
            <a:endParaRPr lang="en-US" sz="1200" dirty="0"/>
          </a:p>
          <a:p>
            <a:pPr lvl="1"/>
            <a:r>
              <a:rPr lang="en-US" sz="2800" dirty="0"/>
              <a:t>9,564 observations/KOIs (Kepler Objects of Interest)</a:t>
            </a:r>
          </a:p>
          <a:p>
            <a:pPr lvl="2"/>
            <a:r>
              <a:rPr lang="en-US" sz="2400" dirty="0"/>
              <a:t>4723 candidate exoplanets</a:t>
            </a:r>
          </a:p>
          <a:p>
            <a:pPr lvl="3"/>
            <a:r>
              <a:rPr lang="en-US" sz="2000" dirty="0"/>
              <a:t>2,662 confirmed exoplanets to date!</a:t>
            </a:r>
            <a:br>
              <a:rPr lang="en-US" sz="2000" dirty="0"/>
            </a:br>
            <a:endParaRPr lang="en-US" sz="2000" dirty="0"/>
          </a:p>
          <a:p>
            <a:pPr lvl="1"/>
            <a:r>
              <a:rPr lang="en-US" sz="2800" dirty="0"/>
              <a:t>20 features / variables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8BB76622-2295-426B-83D2-F286953CECE6}"/>
              </a:ext>
            </a:extLst>
          </p:cNvPr>
          <p:cNvSpPr txBox="1">
            <a:spLocks/>
          </p:cNvSpPr>
          <p:nvPr/>
        </p:nvSpPr>
        <p:spPr>
          <a:xfrm>
            <a:off x="498631" y="5533161"/>
            <a:ext cx="8975324" cy="749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800" dirty="0"/>
              <a:t>Develop a Model to Classify Observations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BD21FF7-2D4A-4BAF-9DF1-94CC9DB3E0F2}"/>
              </a:ext>
            </a:extLst>
          </p:cNvPr>
          <p:cNvSpPr txBox="1">
            <a:spLocks/>
          </p:cNvSpPr>
          <p:nvPr/>
        </p:nvSpPr>
        <p:spPr>
          <a:xfrm>
            <a:off x="6035338" y="4405698"/>
            <a:ext cx="4049699" cy="1543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1081139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7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12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E5D89-F56E-471E-8CFA-84BCB6430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0548" y="-7199"/>
            <a:ext cx="8610600" cy="1293028"/>
          </a:xfrm>
        </p:spPr>
        <p:txBody>
          <a:bodyPr/>
          <a:lstStyle/>
          <a:p>
            <a:r>
              <a:rPr lang="en-US" dirty="0"/>
              <a:t>Obtaining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DB085-7030-4D4A-8C76-41444E2CD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85830"/>
            <a:ext cx="9337089" cy="4932856"/>
          </a:xfrm>
        </p:spPr>
        <p:txBody>
          <a:bodyPr/>
          <a:lstStyle/>
          <a:p>
            <a:r>
              <a:rPr lang="en-US" dirty="0"/>
              <a:t>Obtained data from public access NASA Kepler API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Merged data from “Objects of Interest” and “Confirmed Exoplanets” data sets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BD0B2C-FE6B-450F-B9B2-4E93A19C5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163" y="2119482"/>
            <a:ext cx="4188041" cy="531319"/>
          </a:xfrm>
          <a:prstGeom prst="rect">
            <a:avLst/>
          </a:prstGeom>
        </p:spPr>
      </p:pic>
      <p:pic>
        <p:nvPicPr>
          <p:cNvPr id="7" name="Picture 6" descr="A picture containing person&#10;&#10;Description automatically generated">
            <a:extLst>
              <a:ext uri="{FF2B5EF4-FFF2-40B4-BE49-F238E27FC236}">
                <a16:creationId xmlns:a16="http://schemas.microsoft.com/office/drawing/2014/main" id="{97DC35BC-3DA1-4AE0-B9C8-AB3F1E07B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286849">
            <a:off x="-3261839" y="5034606"/>
            <a:ext cx="3053436" cy="339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010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25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500"/>
                            </p:stCondLst>
                            <p:childTnLst>
                              <p:par>
                                <p:cTn id="2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2.77556E-17 L 0.80039 -0.19167 " pathEditMode="relative" rAng="0" ptsTypes="AA">
                                      <p:cBhvr>
                                        <p:cTn id="25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036" y="-10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E76ED-BA5A-4F03-8A61-38C34B6FC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1725" y="0"/>
            <a:ext cx="8610600" cy="1293028"/>
          </a:xfrm>
        </p:spPr>
        <p:txBody>
          <a:bodyPr/>
          <a:lstStyle/>
          <a:p>
            <a:r>
              <a:rPr lang="en-US" dirty="0"/>
              <a:t>Scrubbing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47016-4850-47DF-8CD3-4F45C3E10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5" y="1895476"/>
            <a:ext cx="9448800" cy="3829050"/>
          </a:xfrm>
        </p:spPr>
        <p:txBody>
          <a:bodyPr/>
          <a:lstStyle/>
          <a:p>
            <a:r>
              <a:rPr lang="en-US" dirty="0"/>
              <a:t>Removal of:</a:t>
            </a:r>
          </a:p>
          <a:p>
            <a:pPr lvl="1"/>
            <a:r>
              <a:rPr lang="en-US" dirty="0"/>
              <a:t>outliers</a:t>
            </a:r>
          </a:p>
          <a:p>
            <a:pPr lvl="1"/>
            <a:r>
              <a:rPr lang="en-US" dirty="0"/>
              <a:t>unimportant features</a:t>
            </a:r>
          </a:p>
          <a:p>
            <a:pPr lvl="1"/>
            <a:r>
              <a:rPr lang="en-US" dirty="0"/>
              <a:t>non-observational features</a:t>
            </a:r>
          </a:p>
          <a:p>
            <a:pPr lvl="1"/>
            <a:r>
              <a:rPr lang="en-US" dirty="0"/>
              <a:t>observations with missing data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Transformation / Normalization / Scaling of Data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4EECD8DC-605E-49FD-B7F6-0CEF15E98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9165" y="4940308"/>
            <a:ext cx="5416860" cy="173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199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7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8ECCE-612A-4976-AEDF-B65C4459B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-7199"/>
            <a:ext cx="8610600" cy="1293028"/>
          </a:xfrm>
        </p:spPr>
        <p:txBody>
          <a:bodyPr/>
          <a:lstStyle/>
          <a:p>
            <a:r>
              <a:rPr lang="en-US" dirty="0"/>
              <a:t>Exploring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4F4E6-FE02-4732-8806-CFB9FAFE3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698" y="1167059"/>
            <a:ext cx="10113978" cy="5066160"/>
          </a:xfrm>
        </p:spPr>
        <p:txBody>
          <a:bodyPr/>
          <a:lstStyle/>
          <a:p>
            <a:r>
              <a:rPr lang="en-US" dirty="0"/>
              <a:t>Examined correlations between features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Removed redundant features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Engineered features to merge similar (but not redundant) features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ED81CC-BB82-4B23-99AC-9924735AE76B}"/>
              </a:ext>
            </a:extLst>
          </p:cNvPr>
          <p:cNvGrpSpPr/>
          <p:nvPr/>
        </p:nvGrpSpPr>
        <p:grpSpPr>
          <a:xfrm>
            <a:off x="4564399" y="1959762"/>
            <a:ext cx="2459154" cy="2601138"/>
            <a:chOff x="2438400" y="2410639"/>
            <a:chExt cx="2459154" cy="2601138"/>
          </a:xfrm>
        </p:grpSpPr>
        <p:pic>
          <p:nvPicPr>
            <p:cNvPr id="5" name="Picture 4" descr="A picture containing light, dark, night&#10;&#10;Description automatically generated">
              <a:extLst>
                <a:ext uri="{FF2B5EF4-FFF2-40B4-BE49-F238E27FC236}">
                  <a16:creationId xmlns:a16="http://schemas.microsoft.com/office/drawing/2014/main" id="{AC9312E0-769A-4599-AAE8-3D25E940A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38400" y="2410639"/>
              <a:ext cx="2459154" cy="260113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E44E7BA-6958-4419-8F1B-69B7F807C397}"/>
                </a:ext>
              </a:extLst>
            </p:cNvPr>
            <p:cNvSpPr txBox="1"/>
            <p:nvPr/>
          </p:nvSpPr>
          <p:spPr>
            <a:xfrm>
              <a:off x="3119870" y="4333011"/>
              <a:ext cx="1401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Star Radius</a:t>
              </a:r>
            </a:p>
          </p:txBody>
        </p:sp>
        <p:sp>
          <p:nvSpPr>
            <p:cNvPr id="9" name="Left Brace 8">
              <a:extLst>
                <a:ext uri="{FF2B5EF4-FFF2-40B4-BE49-F238E27FC236}">
                  <a16:creationId xmlns:a16="http://schemas.microsoft.com/office/drawing/2014/main" id="{BAF297B6-65CD-46E2-82F5-7EADA0290249}"/>
                </a:ext>
              </a:extLst>
            </p:cNvPr>
            <p:cNvSpPr/>
            <p:nvPr/>
          </p:nvSpPr>
          <p:spPr>
            <a:xfrm rot="16200000">
              <a:off x="3995596" y="3625397"/>
              <a:ext cx="208048" cy="843191"/>
            </a:xfrm>
            <a:prstGeom prst="leftBrace">
              <a:avLst/>
            </a:prstGeom>
            <a:ln w="381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A9CAC4-499D-46B7-868C-6868132BE3FD}"/>
              </a:ext>
            </a:extLst>
          </p:cNvPr>
          <p:cNvGrpSpPr/>
          <p:nvPr/>
        </p:nvGrpSpPr>
        <p:grpSpPr>
          <a:xfrm>
            <a:off x="7023553" y="1959762"/>
            <a:ext cx="2459154" cy="2601138"/>
            <a:chOff x="2438400" y="2410639"/>
            <a:chExt cx="2459154" cy="2601138"/>
          </a:xfrm>
        </p:grpSpPr>
        <p:pic>
          <p:nvPicPr>
            <p:cNvPr id="12" name="Picture 11" descr="A picture containing light, dark, night&#10;&#10;Description automatically generated">
              <a:extLst>
                <a:ext uri="{FF2B5EF4-FFF2-40B4-BE49-F238E27FC236}">
                  <a16:creationId xmlns:a16="http://schemas.microsoft.com/office/drawing/2014/main" id="{68808FDA-B77E-4C6E-9667-C1043BDC1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38400" y="2410639"/>
              <a:ext cx="2459154" cy="260113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14DF43-A37C-4663-9CF3-91C5ADF00213}"/>
                </a:ext>
              </a:extLst>
            </p:cNvPr>
            <p:cNvSpPr txBox="1"/>
            <p:nvPr/>
          </p:nvSpPr>
          <p:spPr>
            <a:xfrm>
              <a:off x="2813416" y="4333011"/>
              <a:ext cx="17091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Star Diameter</a:t>
              </a:r>
            </a:p>
          </p:txBody>
        </p:sp>
        <p:sp>
          <p:nvSpPr>
            <p:cNvPr id="14" name="Left Brace 13">
              <a:extLst>
                <a:ext uri="{FF2B5EF4-FFF2-40B4-BE49-F238E27FC236}">
                  <a16:creationId xmlns:a16="http://schemas.microsoft.com/office/drawing/2014/main" id="{2CBCDA77-E44E-44B0-AC73-3E04755FD2B0}"/>
                </a:ext>
              </a:extLst>
            </p:cNvPr>
            <p:cNvSpPr/>
            <p:nvPr/>
          </p:nvSpPr>
          <p:spPr>
            <a:xfrm rot="16200000">
              <a:off x="3574000" y="3275060"/>
              <a:ext cx="208048" cy="1543863"/>
            </a:xfrm>
            <a:prstGeom prst="leftBrace">
              <a:avLst/>
            </a:prstGeom>
            <a:ln w="381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&quot;Not Allowed&quot; Symbol 15">
            <a:extLst>
              <a:ext uri="{FF2B5EF4-FFF2-40B4-BE49-F238E27FC236}">
                <a16:creationId xmlns:a16="http://schemas.microsoft.com/office/drawing/2014/main" id="{DB08F120-59FC-4166-9450-A009A3B3A678}"/>
              </a:ext>
            </a:extLst>
          </p:cNvPr>
          <p:cNvSpPr/>
          <p:nvPr/>
        </p:nvSpPr>
        <p:spPr>
          <a:xfrm rot="5400000">
            <a:off x="7098104" y="2092679"/>
            <a:ext cx="2330146" cy="2364567"/>
          </a:xfrm>
          <a:prstGeom prst="noSmoking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9F82992-B082-4653-908D-23F40CBAA744}"/>
              </a:ext>
            </a:extLst>
          </p:cNvPr>
          <p:cNvGrpSpPr/>
          <p:nvPr/>
        </p:nvGrpSpPr>
        <p:grpSpPr>
          <a:xfrm>
            <a:off x="1838324" y="5082340"/>
            <a:ext cx="7236367" cy="1544050"/>
            <a:chOff x="4524631" y="4237344"/>
            <a:chExt cx="7236367" cy="154405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9B84FCE-D16D-4767-80E1-7F8CBC9E0BBF}"/>
                </a:ext>
              </a:extLst>
            </p:cNvPr>
            <p:cNvGrpSpPr/>
            <p:nvPr/>
          </p:nvGrpSpPr>
          <p:grpSpPr>
            <a:xfrm>
              <a:off x="4524631" y="4237344"/>
              <a:ext cx="3498408" cy="1544050"/>
              <a:chOff x="4524631" y="4237344"/>
              <a:chExt cx="3498408" cy="1544050"/>
            </a:xfrm>
          </p:grpSpPr>
          <p:pic>
            <p:nvPicPr>
              <p:cNvPr id="18" name="Picture 17" descr="A picture containing object&#10;&#10;Description automatically generated">
                <a:extLst>
                  <a:ext uri="{FF2B5EF4-FFF2-40B4-BE49-F238E27FC236}">
                    <a16:creationId xmlns:a16="http://schemas.microsoft.com/office/drawing/2014/main" id="{0E788611-8690-4972-A2DE-A6B2B58E02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61443" y="4237344"/>
                <a:ext cx="1561596" cy="1544050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3A2A789-0ED0-4AE4-B640-22427D5350A4}"/>
                  </a:ext>
                </a:extLst>
              </p:cNvPr>
              <p:cNvSpPr txBox="1"/>
              <p:nvPr/>
            </p:nvSpPr>
            <p:spPr>
              <a:xfrm>
                <a:off x="4524631" y="4270705"/>
                <a:ext cx="1936812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KOI orbit period</a:t>
                </a:r>
              </a:p>
              <a:p>
                <a:pPr algn="r"/>
                <a:endParaRPr lang="en-US" dirty="0"/>
              </a:p>
              <a:p>
                <a:pPr algn="r"/>
                <a:r>
                  <a:rPr lang="en-US" dirty="0"/>
                  <a:t>KOI speed</a:t>
                </a:r>
              </a:p>
              <a:p>
                <a:pPr algn="r"/>
                <a:endParaRPr lang="en-US" dirty="0"/>
              </a:p>
              <a:p>
                <a:pPr algn="r"/>
                <a:r>
                  <a:rPr lang="en-US" dirty="0"/>
                  <a:t>KOI mass</a:t>
                </a: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8F2D968-6028-4E92-8ADD-AF622677D6A1}"/>
                </a:ext>
              </a:extLst>
            </p:cNvPr>
            <p:cNvSpPr txBox="1"/>
            <p:nvPr/>
          </p:nvSpPr>
          <p:spPr>
            <a:xfrm>
              <a:off x="7913470" y="4824703"/>
              <a:ext cx="38475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KOI_mass_speed_period_feature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77856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3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8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36" dur="3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3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8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48425 0.13148 L 1.66667E-6 -3.7037E-6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284" y="-65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6" grpId="0" animBg="1"/>
      <p:bldP spid="1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650A0-E8F7-457F-A5EB-A899D0BEE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2516" y="0"/>
            <a:ext cx="5922145" cy="1293028"/>
          </a:xfrm>
        </p:spPr>
        <p:txBody>
          <a:bodyPr/>
          <a:lstStyle/>
          <a:p>
            <a:r>
              <a:rPr lang="en-US" dirty="0"/>
              <a:t>Modeling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0F637-5762-481A-8978-8505CE74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570" y="1038687"/>
            <a:ext cx="10056181" cy="5663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Attempted several variations of </a:t>
            </a:r>
            <a:r>
              <a:rPr lang="en-US" dirty="0" err="1"/>
              <a:t>XGBoost</a:t>
            </a:r>
            <a:r>
              <a:rPr lang="en-US" dirty="0"/>
              <a:t> and Support Vector Classifiers, even tuning parameters and chaining and stacking various models.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Best accuracy (</a:t>
            </a:r>
            <a:r>
              <a:rPr lang="en-US" b="1" dirty="0"/>
              <a:t>83%</a:t>
            </a:r>
            <a:r>
              <a:rPr lang="en-US" dirty="0"/>
              <a:t>) came from the default </a:t>
            </a:r>
            <a:br>
              <a:rPr lang="en-US" dirty="0"/>
            </a:br>
            <a:r>
              <a:rPr lang="en-US" dirty="0"/>
              <a:t>SVC (Support Vector Classifier) parameters.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757845EE-D752-485A-B4C3-CBE64FF2E1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2143"/>
          <a:stretch/>
        </p:blipFill>
        <p:spPr>
          <a:xfrm>
            <a:off x="6791419" y="1820335"/>
            <a:ext cx="4814656" cy="4315356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37DF243D-90ED-4298-B804-EA53700DE429}"/>
              </a:ext>
            </a:extLst>
          </p:cNvPr>
          <p:cNvGrpSpPr/>
          <p:nvPr/>
        </p:nvGrpSpPr>
        <p:grpSpPr>
          <a:xfrm>
            <a:off x="747670" y="1981200"/>
            <a:ext cx="5535568" cy="3131966"/>
            <a:chOff x="747670" y="1981200"/>
            <a:chExt cx="5535568" cy="3131966"/>
          </a:xfrm>
        </p:grpSpPr>
        <p:pic>
          <p:nvPicPr>
            <p:cNvPr id="11" name="Picture 10" descr="A close up of a logo&#10;&#10;Description automatically generated">
              <a:extLst>
                <a:ext uri="{FF2B5EF4-FFF2-40B4-BE49-F238E27FC236}">
                  <a16:creationId xmlns:a16="http://schemas.microsoft.com/office/drawing/2014/main" id="{88569640-D4D4-4ECD-85C1-50FC82A4E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7670" y="1981200"/>
              <a:ext cx="5535568" cy="313196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0222D89-2326-4309-9662-28FFA572CD4B}"/>
                </a:ext>
              </a:extLst>
            </p:cNvPr>
            <p:cNvSpPr txBox="1"/>
            <p:nvPr/>
          </p:nvSpPr>
          <p:spPr>
            <a:xfrm>
              <a:off x="750630" y="2412539"/>
              <a:ext cx="17043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Example of</a:t>
              </a:r>
            </a:p>
            <a:p>
              <a:pPr algn="r"/>
              <a:r>
                <a:rPr lang="en-US" dirty="0"/>
                <a:t>Model Chain: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5197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175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6250"/>
                            </p:stCondLst>
                            <p:childTnLst>
                              <p:par>
                                <p:cTn id="15" presetID="4" presetClass="entr" presetSubtype="32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9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FB0D-D10A-49CD-BE5B-C5CB1B51F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1822" y="-7199"/>
            <a:ext cx="8610600" cy="1293028"/>
          </a:xfrm>
        </p:spPr>
        <p:txBody>
          <a:bodyPr/>
          <a:lstStyle/>
          <a:p>
            <a:r>
              <a:rPr lang="en-US" dirty="0"/>
              <a:t>Interpreting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92B7D-063D-44EB-A193-96AE3345D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171852"/>
            <a:ext cx="9452499" cy="5046833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5065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0FED9-5456-4DB0-BA5F-6BC0863C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8653" y="0"/>
            <a:ext cx="8610600" cy="1293028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57818-465E-40F1-B181-1DBD2B066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4" y="5530623"/>
            <a:ext cx="5629275" cy="107518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Aim for the stars!</a:t>
            </a:r>
          </a:p>
        </p:txBody>
      </p:sp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4657D0BD-B540-4749-B161-2DF2CAD84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504701">
            <a:off x="3025603" y="663820"/>
            <a:ext cx="5428740" cy="603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05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5859 -0.25903 L 0.00313 0.00555 " pathEditMode="relative" rAng="0" ptsTypes="AA">
                                      <p:cBhvr>
                                        <p:cTn id="11" dur="7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86" y="13218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7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224</TotalTime>
  <Words>160</Words>
  <Application>Microsoft Office PowerPoint</Application>
  <PresentationFormat>Widescreen</PresentationFormat>
  <Paragraphs>63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Vapor Trail</vt:lpstr>
      <vt:lpstr>Classifying Kepler Telescope Data</vt:lpstr>
      <vt:lpstr>The Data</vt:lpstr>
      <vt:lpstr>Obtaining the Data</vt:lpstr>
      <vt:lpstr>Scrubbing the Data</vt:lpstr>
      <vt:lpstr>Exploring the Data</vt:lpstr>
      <vt:lpstr>Modeling the Data</vt:lpstr>
      <vt:lpstr>Interpreting the Data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Parker</dc:creator>
  <cp:lastModifiedBy>Matthew Parker</cp:lastModifiedBy>
  <cp:revision>15</cp:revision>
  <dcterms:created xsi:type="dcterms:W3CDTF">2019-08-23T20:04:35Z</dcterms:created>
  <dcterms:modified xsi:type="dcterms:W3CDTF">2019-08-23T23:48:40Z</dcterms:modified>
</cp:coreProperties>
</file>

<file path=docProps/thumbnail.jpeg>
</file>